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8" r:id="rId3"/>
    <p:sldId id="269" r:id="rId4"/>
    <p:sldId id="271" r:id="rId5"/>
    <p:sldId id="285" r:id="rId6"/>
    <p:sldId id="275" r:id="rId7"/>
    <p:sldId id="292" r:id="rId8"/>
    <p:sldId id="307" r:id="rId9"/>
    <p:sldId id="272" r:id="rId10"/>
    <p:sldId id="257" r:id="rId11"/>
    <p:sldId id="281" r:id="rId12"/>
    <p:sldId id="282" r:id="rId13"/>
    <p:sldId id="283" r:id="rId14"/>
    <p:sldId id="286" r:id="rId15"/>
    <p:sldId id="287" r:id="rId16"/>
    <p:sldId id="276" r:id="rId17"/>
    <p:sldId id="306" r:id="rId18"/>
    <p:sldId id="305" r:id="rId19"/>
    <p:sldId id="304" r:id="rId20"/>
    <p:sldId id="308" r:id="rId21"/>
    <p:sldId id="273" r:id="rId22"/>
    <p:sldId id="289" r:id="rId23"/>
    <p:sldId id="278" r:id="rId24"/>
    <p:sldId id="290" r:id="rId25"/>
    <p:sldId id="288" r:id="rId26"/>
    <p:sldId id="277" r:id="rId27"/>
    <p:sldId id="262" r:id="rId28"/>
    <p:sldId id="302" r:id="rId29"/>
    <p:sldId id="301" r:id="rId30"/>
    <p:sldId id="300" r:id="rId31"/>
    <p:sldId id="299" r:id="rId32"/>
    <p:sldId id="298" r:id="rId33"/>
    <p:sldId id="297" r:id="rId34"/>
    <p:sldId id="296" r:id="rId35"/>
    <p:sldId id="295" r:id="rId36"/>
    <p:sldId id="293" r:id="rId37"/>
    <p:sldId id="264" r:id="rId38"/>
    <p:sldId id="266" r:id="rId39"/>
    <p:sldId id="259" r:id="rId40"/>
    <p:sldId id="291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8DB547F-31A4-40AC-91BD-F76AEDF89C9F}">
          <p14:sldIdLst>
            <p14:sldId id="270"/>
          </p14:sldIdLst>
        </p14:section>
        <p14:section name="Inhaltsverzeichnis" id="{B4D430DC-375C-4088-8834-F9103256B1F7}">
          <p14:sldIdLst>
            <p14:sldId id="268"/>
          </p14:sldIdLst>
        </p14:section>
        <p14:section name="Zielsetzung" id="{56502929-CF4E-4503-A04A-9FAAB4F05C63}">
          <p14:sldIdLst>
            <p14:sldId id="269"/>
          </p14:sldIdLst>
        </p14:section>
        <p14:section name="Abschnitt 3" id="{EB59C7B1-D67C-465F-93A5-AB8C626E949C}">
          <p14:sldIdLst>
            <p14:sldId id="271"/>
            <p14:sldId id="285"/>
            <p14:sldId id="275"/>
            <p14:sldId id="292"/>
            <p14:sldId id="307"/>
            <p14:sldId id="272"/>
            <p14:sldId id="257"/>
            <p14:sldId id="281"/>
            <p14:sldId id="282"/>
            <p14:sldId id="283"/>
            <p14:sldId id="286"/>
            <p14:sldId id="287"/>
            <p14:sldId id="276"/>
            <p14:sldId id="306"/>
            <p14:sldId id="305"/>
            <p14:sldId id="304"/>
            <p14:sldId id="308"/>
            <p14:sldId id="273"/>
            <p14:sldId id="289"/>
            <p14:sldId id="278"/>
            <p14:sldId id="290"/>
            <p14:sldId id="288"/>
            <p14:sldId id="277"/>
            <p14:sldId id="262"/>
            <p14:sldId id="302"/>
            <p14:sldId id="301"/>
            <p14:sldId id="300"/>
            <p14:sldId id="299"/>
            <p14:sldId id="298"/>
            <p14:sldId id="297"/>
            <p14:sldId id="296"/>
            <p14:sldId id="295"/>
            <p14:sldId id="293"/>
            <p14:sldId id="264"/>
            <p14:sldId id="266"/>
            <p14:sldId id="25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D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D3CEE-89BE-6ABB-20EE-A9BD52D03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FDF75BE-9255-54E4-0B16-2AF38B762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701FD9-90D8-C260-E1E3-563C9DF3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A126F-4E20-C3FE-B3B2-3FBA74BE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A9EF1D-0F2B-A8D6-9DF8-1BC5F90E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52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8AE83-81ED-D7A6-7176-643A69ED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103021-80BA-2C71-FE39-BCF09F74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4FE9F1-39B5-A736-AD45-00AAA694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73779-6090-95A7-E762-3C45E7ED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4369F9-95B0-8B1C-996A-54DA2482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0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A62EA4B-9010-112F-AD39-F37AC5DB0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0754C1-E865-BF3C-7005-06D5A2B93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E2EA74-49ED-FE4B-1F43-476B0753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640E32-2444-C743-816A-41117918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B44095-2172-F9D8-8424-57A87FAA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76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88659-465E-09BC-0554-8EE8430D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0C509B-8B5A-1F7F-579D-7A79E3FAD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29C0EC-23DC-6682-93C7-F1938769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DFFC20-409E-9B01-7322-5994ADF5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EA2B7B-5855-D5AB-FFFC-65778CAE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74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BB39A-3202-C0B5-4E24-09994006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F1C363-0CC9-6C07-6FC9-858BC46C0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8D3273-2DAD-1A99-6A8F-FD721006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3C3ADE-0BD0-5B4D-84CD-871EFDEB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FCB17A-0926-88D0-685B-3810490C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47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A243B0-BE1C-FFBD-94F4-52B3FF36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BE1BFA-4426-3B16-948A-8766D324D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9101D1-68D8-E1B9-E87D-167BFDDAC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6E06EE-4408-0767-A62B-7B0037E9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344811-16AE-136B-0A03-CD2AFDB4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FB642-FAD4-D00F-DC57-BA0B7B05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71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6CCEE-2993-796D-3901-BC3DCF71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7C0D22-FCE9-4741-C198-55A9A85D2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6D940A-146F-CD9A-8778-BCC01D723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43D33F-0939-4446-961A-AEC5F8CC7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5969FA-9FC0-C406-50AF-DDA0B29D2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7E5EB9-81FA-65DF-E41E-0C0D58D6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08A4E2A-060C-AACE-BCF1-A109F2254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E60261-9880-7DB4-EC10-FC8931E0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2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D649B-F38C-3731-1DCA-22013D07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B1D786-36C7-DE78-F561-31B3947B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53799E-4AAE-77CA-2C36-3801BA71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62E568-5545-9703-6AD2-4E097422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06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82C7248-226C-2897-3927-362FECEF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81BE0B-85B1-8947-9AAD-08CE50A5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D37C27-32F3-5223-1E4E-AAE8587C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8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36F1A-839B-D299-1D77-023E4E5F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829EC-0116-4E8E-D39D-C8262D841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0F73C5-C4A7-F122-A179-840A2C697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5A772B-D09F-DA0D-887D-02853AB4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C5DA07-B9E8-F810-E904-A80463AF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4F0473-F2B2-3165-A023-0D0C6A70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49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C18CD-E3D4-C6AC-E5AC-41638CAA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AA41D0-2D6B-CF64-FC31-FE1ADF2B5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1F8832-551D-5AA5-F0BC-12C32AB48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3ECDCE-B20C-794F-13D0-DF0D92EC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DAEEBA-51B7-DE27-06EC-8D80B9CD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A8E810-97B9-CE64-5C7D-72F3B0D1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697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135A861-8F30-0F65-587D-3B71B8E9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47E1A6-C713-899B-83DF-873787B38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9ECA2-1481-44D3-DC0A-31009B91B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23C2A-1B7D-48F2-9DE6-05E265289EDD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E0EDCA-1B26-2F69-8985-0875538C9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5A4099-8163-CF88-F544-7188F58D5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E9F66-290E-4B05-884E-94FE179522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9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2/26/Spotify_logo_with_text.svg/2560px-Spotify_logo_with_text.svg.png" TargetMode="External"/><Relationship Id="rId2" Type="http://schemas.openxmlformats.org/officeDocument/2006/relationships/hyperlink" Target="https://app.diagram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meeraajayakumar/spotify-user-behavior-dataset" TargetMode="External"/><Relationship Id="rId5" Type="http://schemas.openxmlformats.org/officeDocument/2006/relationships/hyperlink" Target="https://podcastcharts.byspotify.com/de" TargetMode="External"/><Relationship Id="rId4" Type="http://schemas.openxmlformats.org/officeDocument/2006/relationships/hyperlink" Target="https://developer.spotify.com/documentation/web-ap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" TargetMode="External"/><Relationship Id="rId2" Type="http://schemas.openxmlformats.org/officeDocument/2006/relationships/hyperlink" Target="https://podcastcharts.byspotify.com/d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meeraajayakumar/spotify-user-behavior-datase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62D9EB9-29AC-3901-1043-BBA83AA24B29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E51E098-9A61-94D3-2D0E-6DAC26BBAAC0}"/>
              </a:ext>
            </a:extLst>
          </p:cNvPr>
          <p:cNvSpPr txBox="1">
            <a:spLocks/>
          </p:cNvSpPr>
          <p:nvPr/>
        </p:nvSpPr>
        <p:spPr>
          <a:xfrm>
            <a:off x="6931152" y="5530507"/>
            <a:ext cx="5375148" cy="427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Von: Ben Bekir Ertugrul, Frederik Höft und Manuele Waldheim</a:t>
            </a:r>
          </a:p>
        </p:txBody>
      </p:sp>
      <p:pic>
        <p:nvPicPr>
          <p:cNvPr id="6" name="Grafik 5" descr="Ein Bild, das Grafiken, Grafikdesign, Schrift, Logo enthält.&#10;&#10;Automatisch generierte Beschreibung">
            <a:extLst>
              <a:ext uri="{FF2B5EF4-FFF2-40B4-BE49-F238E27FC236}">
                <a16:creationId xmlns:a16="http://schemas.microsoft.com/office/drawing/2014/main" id="{66309CBB-C212-7488-0A91-A7DDE22E6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27125"/>
            <a:ext cx="8763000" cy="2632323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787F36A-C2A6-A3A1-F521-AD97C8977A7A}"/>
              </a:ext>
            </a:extLst>
          </p:cNvPr>
          <p:cNvCxnSpPr>
            <a:cxnSpLocks/>
          </p:cNvCxnSpPr>
          <p:nvPr/>
        </p:nvCxnSpPr>
        <p:spPr>
          <a:xfrm flipH="1">
            <a:off x="6931152" y="5835192"/>
            <a:ext cx="5427388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Untertitel 2">
            <a:extLst>
              <a:ext uri="{FF2B5EF4-FFF2-40B4-BE49-F238E27FC236}">
                <a16:creationId xmlns:a16="http://schemas.microsoft.com/office/drawing/2014/main" id="{721A1B70-BE87-FEC6-7FD4-0C8FFAC54652}"/>
              </a:ext>
            </a:extLst>
          </p:cNvPr>
          <p:cNvSpPr txBox="1">
            <a:spLocks/>
          </p:cNvSpPr>
          <p:nvPr/>
        </p:nvSpPr>
        <p:spPr>
          <a:xfrm>
            <a:off x="-232685" y="788034"/>
            <a:ext cx="4880924" cy="427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     Data Analytics Projekt: Phase 2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D879E13-3B1E-276D-A4E6-2D583D805653}"/>
              </a:ext>
            </a:extLst>
          </p:cNvPr>
          <p:cNvCxnSpPr>
            <a:cxnSpLocks/>
          </p:cNvCxnSpPr>
          <p:nvPr/>
        </p:nvCxnSpPr>
        <p:spPr>
          <a:xfrm flipH="1">
            <a:off x="-91283" y="1092719"/>
            <a:ext cx="3099659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71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56B5842-38FA-89A8-00EF-69B1BFAC3AA2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A0E5ECB-6F13-1571-2BAB-539B0F62B066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A9C0096-5DE7-6545-7F96-C1DB342134F9}"/>
              </a:ext>
            </a:extLst>
          </p:cNvPr>
          <p:cNvSpPr txBox="1"/>
          <p:nvPr/>
        </p:nvSpPr>
        <p:spPr>
          <a:xfrm>
            <a:off x="10510886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9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5672749-BC44-B4BB-7CE2-50CE18873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902" y="0"/>
            <a:ext cx="69621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7DBD92-AE30-44CF-C6E1-38F97B4E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840614"/>
            <a:ext cx="3450336" cy="641508"/>
          </a:xfrm>
        </p:spPr>
        <p:txBody>
          <a:bodyPr>
            <a:normAutofit fontScale="90000"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KAOS-Zielmodell (links)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6894206-99E5-F6AA-A174-2DF729D09A8D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361607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06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2760F73-C9E3-2AFC-D03E-21821899CA00}"/>
              </a:ext>
            </a:extLst>
          </p:cNvPr>
          <p:cNvSpPr/>
          <p:nvPr/>
        </p:nvSpPr>
        <p:spPr>
          <a:xfrm>
            <a:off x="-109538" y="-138113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bg1"/>
                </a:solidFill>
                <a:latin typeface="Arial Rounded MT Bold" panose="020F0704030504030204" pitchFamily="34" charset="0"/>
              </a:rPr>
              <a:t>Welche Themen und Inhalte sind beliebt?</a:t>
            </a:r>
            <a:endParaRPr lang="de-DE"/>
          </a:p>
        </p:txBody>
      </p:sp>
      <p:pic>
        <p:nvPicPr>
          <p:cNvPr id="7" name="Grafik 6" descr="Ein Bild, das Text, Screenshot, Quadrat, Rechteck enthält.&#10;&#10;Automatisch generierte Beschreibung">
            <a:extLst>
              <a:ext uri="{FF2B5EF4-FFF2-40B4-BE49-F238E27FC236}">
                <a16:creationId xmlns:a16="http://schemas.microsoft.com/office/drawing/2014/main" id="{DC953238-2A21-860E-F673-1703B361C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67" y="612331"/>
            <a:ext cx="7899065" cy="588054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A74BE0A-8312-C94B-2A44-57B5212E0491}"/>
              </a:ext>
            </a:extLst>
          </p:cNvPr>
          <p:cNvSpPr/>
          <p:nvPr/>
        </p:nvSpPr>
        <p:spPr>
          <a:xfrm>
            <a:off x="2146467" y="612331"/>
            <a:ext cx="7899065" cy="5880544"/>
          </a:xfrm>
          <a:prstGeom prst="rect">
            <a:avLst/>
          </a:prstGeom>
          <a:noFill/>
          <a:ln w="38100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3373EB9-0808-9774-4D6F-99D14D5295A0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BD0766-25BA-5516-2682-80B90AAC3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467" y="306165"/>
            <a:ext cx="6949992" cy="282512"/>
          </a:xfrm>
        </p:spPr>
        <p:txBody>
          <a:bodyPr>
            <a:no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Welche Themen und Inhalte sind beliebt?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4E019D-2B78-A05F-6F75-6DAEB901F4F8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10</a:t>
            </a:r>
          </a:p>
        </p:txBody>
      </p:sp>
    </p:spTree>
    <p:extLst>
      <p:ext uri="{BB962C8B-B14F-4D97-AF65-F5344CB8AC3E}">
        <p14:creationId xmlns:p14="http://schemas.microsoft.com/office/powerpoint/2010/main" val="270025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F293E730-ECBA-3AED-53F4-29B775D354E4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reenshot, Quadrat, Rechteck enthält.&#10;&#10;Automatisch generierte Beschreibung">
            <a:extLst>
              <a:ext uri="{FF2B5EF4-FFF2-40B4-BE49-F238E27FC236}">
                <a16:creationId xmlns:a16="http://schemas.microsoft.com/office/drawing/2014/main" id="{63E66671-98B3-4E67-4B34-732D70288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98" y="438912"/>
            <a:ext cx="7804804" cy="581037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65D2C32D-4C68-B587-49F8-C175E80B51CA}"/>
              </a:ext>
            </a:extLst>
          </p:cNvPr>
          <p:cNvSpPr/>
          <p:nvPr/>
        </p:nvSpPr>
        <p:spPr>
          <a:xfrm>
            <a:off x="3522554" y="2642616"/>
            <a:ext cx="364117" cy="3641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242A4FD-12D7-334C-1DC9-F3ECF68355FD}"/>
              </a:ext>
            </a:extLst>
          </p:cNvPr>
          <p:cNvSpPr/>
          <p:nvPr/>
        </p:nvSpPr>
        <p:spPr>
          <a:xfrm>
            <a:off x="6710762" y="4120896"/>
            <a:ext cx="364117" cy="3641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B876365-1E51-0656-0DB9-54DF7A337565}"/>
              </a:ext>
            </a:extLst>
          </p:cNvPr>
          <p:cNvSpPr/>
          <p:nvPr/>
        </p:nvSpPr>
        <p:spPr>
          <a:xfrm>
            <a:off x="3522554" y="4130040"/>
            <a:ext cx="364117" cy="3641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FB00DC1-7B19-3B81-A309-F19D25E1C9B8}"/>
              </a:ext>
            </a:extLst>
          </p:cNvPr>
          <p:cNvSpPr/>
          <p:nvPr/>
        </p:nvSpPr>
        <p:spPr>
          <a:xfrm>
            <a:off x="4806007" y="2164080"/>
            <a:ext cx="364117" cy="3641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575D3C9-DCB7-31FD-CB30-2EAC221AE761}"/>
              </a:ext>
            </a:extLst>
          </p:cNvPr>
          <p:cNvSpPr/>
          <p:nvPr/>
        </p:nvSpPr>
        <p:spPr>
          <a:xfrm>
            <a:off x="3536634" y="1658995"/>
            <a:ext cx="364117" cy="3641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E889904-E460-5EFF-8EF2-F95E5E0738D2}"/>
              </a:ext>
            </a:extLst>
          </p:cNvPr>
          <p:cNvSpPr/>
          <p:nvPr/>
        </p:nvSpPr>
        <p:spPr>
          <a:xfrm>
            <a:off x="4806007" y="4130040"/>
            <a:ext cx="364117" cy="3641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DDAC26-6EBB-E1CB-4066-D0FC9BF9B60E}"/>
              </a:ext>
            </a:extLst>
          </p:cNvPr>
          <p:cNvSpPr/>
          <p:nvPr/>
        </p:nvSpPr>
        <p:spPr>
          <a:xfrm>
            <a:off x="2193598" y="438912"/>
            <a:ext cx="7804804" cy="5810371"/>
          </a:xfrm>
          <a:prstGeom prst="rect">
            <a:avLst/>
          </a:prstGeom>
          <a:noFill/>
          <a:ln w="38100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E1D0B0-31AD-E48D-2B31-E3AC0436C5E7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3F60AFB-7912-ACE2-571C-815E7F31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34" y="26797"/>
            <a:ext cx="10515600" cy="36411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Welche Themen und Inhalte sind beliebt?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29E9D2-49CD-2C09-122B-FFFCA0AF1801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11</a:t>
            </a:r>
          </a:p>
        </p:txBody>
      </p:sp>
    </p:spTree>
    <p:extLst>
      <p:ext uri="{BB962C8B-B14F-4D97-AF65-F5344CB8AC3E}">
        <p14:creationId xmlns:p14="http://schemas.microsoft.com/office/powerpoint/2010/main" val="186762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36CF589E-421A-82B3-4EFF-ACD8B8BC9169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CA5283-90F4-180B-1104-BAB6BF97ABE6}"/>
              </a:ext>
            </a:extLst>
          </p:cNvPr>
          <p:cNvSpPr/>
          <p:nvPr/>
        </p:nvSpPr>
        <p:spPr>
          <a:xfrm>
            <a:off x="330341" y="228600"/>
            <a:ext cx="11531317" cy="4443984"/>
          </a:xfrm>
          <a:prstGeom prst="rect">
            <a:avLst/>
          </a:prstGeom>
          <a:solidFill>
            <a:schemeClr val="bg1"/>
          </a:solidFill>
          <a:ln w="38100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F83FE8E8-0AD2-4834-B66D-7DD281FA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3" y="364684"/>
            <a:ext cx="5406275" cy="3678040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7FD5733-FC3A-C171-ADBF-638439D1B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41" y="364684"/>
            <a:ext cx="5565485" cy="4222991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E8C09A-80B8-7025-0E74-A4390BD188D8}"/>
              </a:ext>
            </a:extLst>
          </p:cNvPr>
          <p:cNvCxnSpPr>
            <a:cxnSpLocks/>
          </p:cNvCxnSpPr>
          <p:nvPr/>
        </p:nvCxnSpPr>
        <p:spPr>
          <a:xfrm flipH="1">
            <a:off x="-104775" y="5079917"/>
            <a:ext cx="4914519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CD5C8CD2-DC88-1CE8-CE69-3F2CB8F97A49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873DD2-B001-A639-7E50-F2D963ED54B4}"/>
              </a:ext>
            </a:extLst>
          </p:cNvPr>
          <p:cNvSpPr txBox="1"/>
          <p:nvPr/>
        </p:nvSpPr>
        <p:spPr>
          <a:xfrm>
            <a:off x="234696" y="5301770"/>
            <a:ext cx="6528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Musik wird eher präferiert (410)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Unabhängig davon werden kürzere Podcasts bevorzugt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Viele hören mindestens einmal in der Woche Podcasts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31961D5-8DB6-05BD-56D6-8C3654AB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4730999"/>
            <a:ext cx="10515600" cy="36411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Welche Themen und Inhalte sind beliebt?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E22F0A8-264E-32EE-447C-DFFC4C0FD3C5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12</a:t>
            </a:r>
          </a:p>
        </p:txBody>
      </p:sp>
    </p:spTree>
    <p:extLst>
      <p:ext uri="{BB962C8B-B14F-4D97-AF65-F5344CB8AC3E}">
        <p14:creationId xmlns:p14="http://schemas.microsoft.com/office/powerpoint/2010/main" val="304507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6D4E81A-B804-912F-EAEE-81A4923023BF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92FF82-15DF-5D09-44E6-BF52FE1D49A3}"/>
              </a:ext>
            </a:extLst>
          </p:cNvPr>
          <p:cNvSpPr/>
          <p:nvPr/>
        </p:nvSpPr>
        <p:spPr>
          <a:xfrm>
            <a:off x="283464" y="240071"/>
            <a:ext cx="11625072" cy="4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49B9BA32-B76D-5BAE-1A60-D29BD44A6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7" y="240072"/>
            <a:ext cx="6250288" cy="4691376"/>
          </a:xfrm>
          <a:prstGeom prst="rect">
            <a:avLst/>
          </a:prstGeom>
        </p:spPr>
      </p:pic>
      <p:pic>
        <p:nvPicPr>
          <p:cNvPr id="6" name="Grafik 5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C5FB1653-D062-1F56-E650-0CFA215FB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16" y="240071"/>
            <a:ext cx="4922520" cy="469137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4D030A2-046C-EA7D-860C-35A900053AE3}"/>
              </a:ext>
            </a:extLst>
          </p:cNvPr>
          <p:cNvSpPr/>
          <p:nvPr/>
        </p:nvSpPr>
        <p:spPr>
          <a:xfrm>
            <a:off x="283464" y="240070"/>
            <a:ext cx="11625072" cy="4691376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0824353-9400-B7D9-4A2F-56DBC6DE20F8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7DB4B7A-A5B0-24D7-DCC2-865E17D4A882}"/>
              </a:ext>
            </a:extLst>
          </p:cNvPr>
          <p:cNvSpPr txBox="1"/>
          <p:nvPr/>
        </p:nvSpPr>
        <p:spPr>
          <a:xfrm>
            <a:off x="283464" y="5517982"/>
            <a:ext cx="65288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Viele haben kein bevorzugtes Genre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Comedy ist am beliebtesten gefolgt von Lifestyle and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jeder Abstimmung ist der Frauenanteil am höchsten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C3DF1B4-C759-A961-9883-9D50EBFF120C}"/>
              </a:ext>
            </a:extLst>
          </p:cNvPr>
          <p:cNvCxnSpPr>
            <a:cxnSpLocks/>
          </p:cNvCxnSpPr>
          <p:nvPr/>
        </p:nvCxnSpPr>
        <p:spPr>
          <a:xfrm flipH="1">
            <a:off x="-132207" y="5335331"/>
            <a:ext cx="4914519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43F77C54-B11E-E958-2DD6-50DCF743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4986413"/>
            <a:ext cx="10515600" cy="36411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Welche Themen und Inhalte sind beliebt?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ADFDC99-402E-0506-FBC2-B85C26CB8FCC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13</a:t>
            </a:r>
          </a:p>
        </p:txBody>
      </p:sp>
    </p:spTree>
    <p:extLst>
      <p:ext uri="{BB962C8B-B14F-4D97-AF65-F5344CB8AC3E}">
        <p14:creationId xmlns:p14="http://schemas.microsoft.com/office/powerpoint/2010/main" val="335982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4123EC1-13F4-67DD-63CC-12B8DEA53006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DB50611-8089-19FE-B083-FCB06B57BCE7}"/>
              </a:ext>
            </a:extLst>
          </p:cNvPr>
          <p:cNvSpPr/>
          <p:nvPr/>
        </p:nvSpPr>
        <p:spPr>
          <a:xfrm>
            <a:off x="645793" y="731521"/>
            <a:ext cx="10900414" cy="3794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reenshot, Diagramm, Quadrat enthält.&#10;&#10;Automatisch generierte Beschreibung">
            <a:extLst>
              <a:ext uri="{FF2B5EF4-FFF2-40B4-BE49-F238E27FC236}">
                <a16:creationId xmlns:a16="http://schemas.microsoft.com/office/drawing/2014/main" id="{5CDB4343-DC7B-95FF-0A5D-D5EA6FA28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" y="996692"/>
            <a:ext cx="4925930" cy="3438149"/>
          </a:xfrm>
          <a:prstGeom prst="rect">
            <a:avLst/>
          </a:prstGeom>
        </p:spPr>
      </p:pic>
      <p:pic>
        <p:nvPicPr>
          <p:cNvPr id="7" name="Grafik 6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88A640A9-92E6-A7DD-B75A-197B10E06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77" y="996691"/>
            <a:ext cx="4925930" cy="343814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0688C26-BEF4-D164-CC3F-827589F6D7FA}"/>
              </a:ext>
            </a:extLst>
          </p:cNvPr>
          <p:cNvSpPr/>
          <p:nvPr/>
        </p:nvSpPr>
        <p:spPr>
          <a:xfrm>
            <a:off x="645791" y="731521"/>
            <a:ext cx="10900414" cy="3794760"/>
          </a:xfrm>
          <a:prstGeom prst="rect">
            <a:avLst/>
          </a:prstGeom>
          <a:noFill/>
          <a:ln w="38100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A76419-1161-69C2-52C9-12E31D70F3EA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C9CF70-B5F2-2488-B9C5-6B8BF6E93B08}"/>
              </a:ext>
            </a:extLst>
          </p:cNvPr>
          <p:cNvSpPr txBox="1"/>
          <p:nvPr/>
        </p:nvSpPr>
        <p:spPr>
          <a:xfrm>
            <a:off x="234696" y="5274312"/>
            <a:ext cx="65288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„Story </a:t>
            </a:r>
            <a:r>
              <a:rPr lang="de-DE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telling</a:t>
            </a: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“ und „</a:t>
            </a:r>
            <a:r>
              <a:rPr lang="de-DE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Conversational</a:t>
            </a: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“ sind bevorzugte Formate, die </a:t>
            </a:r>
            <a:r>
              <a:rPr lang="de-DE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dauer</a:t>
            </a: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soll möglichst kurz sein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Vom alter abhängig bevorzugen viele 20-35 Jährige kürzere Podcasts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9A8F397-6AE3-9434-1797-8544149E349A}"/>
              </a:ext>
            </a:extLst>
          </p:cNvPr>
          <p:cNvCxnSpPr>
            <a:cxnSpLocks/>
          </p:cNvCxnSpPr>
          <p:nvPr/>
        </p:nvCxnSpPr>
        <p:spPr>
          <a:xfrm flipH="1">
            <a:off x="-104775" y="5079917"/>
            <a:ext cx="4914519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AAE2F286-F0FB-E193-09F4-04CD60D6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4730999"/>
            <a:ext cx="10515600" cy="36411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Welche Themen und Inhalte sind beliebt?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59CA4F-97D0-E949-2332-30F6160E1812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14</a:t>
            </a:r>
          </a:p>
        </p:txBody>
      </p:sp>
    </p:spTree>
    <p:extLst>
      <p:ext uri="{BB962C8B-B14F-4D97-AF65-F5344CB8AC3E}">
        <p14:creationId xmlns:p14="http://schemas.microsoft.com/office/powerpoint/2010/main" val="28238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A7E6052-DC4F-EF4F-F09E-79F07B2A0900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876498-E1A3-3184-9786-B0BEDBD08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571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Fazit: Welche Themen und Inhalte sind beliebt?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F0779F-23A6-128A-B8DB-1B508BE2E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Bei der Wahl zwischen Podcast- oder Musik, würden die meisten sich für Musik entscheiden.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Die Podcast-Hörer hören oft mindestens einmal in der Woche eine Folge</a:t>
            </a: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Die bevorzugte Länge ist: „kurz“, vielen ist die Länge egal.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Auch in Relation zu Formaten…:</a:t>
            </a:r>
          </a:p>
          <a:p>
            <a:pPr lvl="2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…ist die Länge und das Format für viele egal</a:t>
            </a:r>
          </a:p>
          <a:p>
            <a:pPr lvl="2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…sind kurze Podcasts attraktiver</a:t>
            </a: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Conversational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und Story-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Telling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sind die beliebtesten Formate.</a:t>
            </a: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Beliebte Genres unter den Befragten sind: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1. Keine Präferenzen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2.Sport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3.Lifestyle and Health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4.Health and Fitness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5.Sport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6.Food and Cooking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B85E31D-197B-88B4-4255-D4734B90F9BB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919391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B1A3AB6-C52A-2634-5E20-1B93021FE181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C43DD0-D762-4A79-C126-9833C73C7313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15</a:t>
            </a:r>
          </a:p>
        </p:txBody>
      </p:sp>
    </p:spTree>
    <p:extLst>
      <p:ext uri="{BB962C8B-B14F-4D97-AF65-F5344CB8AC3E}">
        <p14:creationId xmlns:p14="http://schemas.microsoft.com/office/powerpoint/2010/main" val="109991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7F0DFF7-AC05-DABE-916D-C2B902B5A541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Farbigkeit, Diagramm enthält.&#10;&#10;Automatisch generierte Beschreibung">
            <a:extLst>
              <a:ext uri="{FF2B5EF4-FFF2-40B4-BE49-F238E27FC236}">
                <a16:creationId xmlns:a16="http://schemas.microsoft.com/office/drawing/2014/main" id="{ABE8540A-5F77-5F82-88D6-47B8891E9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48" y="432246"/>
            <a:ext cx="7478904" cy="629225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79F04F4-7434-474E-28AD-4DFB7469D2BF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095E0FE-0145-293A-7F92-43E2B70E7036}"/>
              </a:ext>
            </a:extLst>
          </p:cNvPr>
          <p:cNvSpPr/>
          <p:nvPr/>
        </p:nvSpPr>
        <p:spPr>
          <a:xfrm>
            <a:off x="2356548" y="432246"/>
            <a:ext cx="7478904" cy="6292253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B00E90-5F7E-5467-3660-9DED837B4F4E}"/>
              </a:ext>
            </a:extLst>
          </p:cNvPr>
          <p:cNvSpPr txBox="1"/>
          <p:nvPr/>
        </p:nvSpPr>
        <p:spPr>
          <a:xfrm>
            <a:off x="6243606" y="-34815"/>
            <a:ext cx="59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Welche Themen und Inhalte sind beliebt pro Region?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D12C1D5-D0F2-F2B2-AD11-C190528DD43D}"/>
              </a:ext>
            </a:extLst>
          </p:cNvPr>
          <p:cNvCxnSpPr>
            <a:cxnSpLocks/>
          </p:cNvCxnSpPr>
          <p:nvPr/>
        </p:nvCxnSpPr>
        <p:spPr>
          <a:xfrm flipH="1">
            <a:off x="6243606" y="334517"/>
            <a:ext cx="605793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433CD6DC-EFAD-9B9D-8367-F49D5D77C71C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16</a:t>
            </a:r>
          </a:p>
        </p:txBody>
      </p:sp>
    </p:spTree>
    <p:extLst>
      <p:ext uri="{BB962C8B-B14F-4D97-AF65-F5344CB8AC3E}">
        <p14:creationId xmlns:p14="http://schemas.microsoft.com/office/powerpoint/2010/main" val="455009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3733137-9BE5-24AD-CF1E-A8E9DA6096CC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Quadrat, Farbigkeit enthält.&#10;&#10;Automatisch generierte Beschreibung">
            <a:extLst>
              <a:ext uri="{FF2B5EF4-FFF2-40B4-BE49-F238E27FC236}">
                <a16:creationId xmlns:a16="http://schemas.microsoft.com/office/drawing/2014/main" id="{7D220D73-F557-6546-BEEB-F38F190D0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55" y="509322"/>
            <a:ext cx="7448501" cy="6264190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BAA0363-079E-6D46-BE8C-1D372D9640AF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AAD2577-D507-1056-19ED-990386CF1DAA}"/>
              </a:ext>
            </a:extLst>
          </p:cNvPr>
          <p:cNvSpPr/>
          <p:nvPr/>
        </p:nvSpPr>
        <p:spPr>
          <a:xfrm>
            <a:off x="2519355" y="509322"/>
            <a:ext cx="7448501" cy="6264190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D45856-4F60-F6D9-6FD0-16F58C366E6B}"/>
              </a:ext>
            </a:extLst>
          </p:cNvPr>
          <p:cNvSpPr txBox="1"/>
          <p:nvPr/>
        </p:nvSpPr>
        <p:spPr>
          <a:xfrm>
            <a:off x="6243606" y="-34815"/>
            <a:ext cx="59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Welche Themen und Inhalte sind beliebt pro Region?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CA0DF5E-91A2-775B-ACD6-2E7DC951C3F1}"/>
              </a:ext>
            </a:extLst>
          </p:cNvPr>
          <p:cNvCxnSpPr>
            <a:cxnSpLocks/>
          </p:cNvCxnSpPr>
          <p:nvPr/>
        </p:nvCxnSpPr>
        <p:spPr>
          <a:xfrm flipH="1">
            <a:off x="6243606" y="334517"/>
            <a:ext cx="605793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BA247AE3-8A85-12D3-0B82-E078ED662F95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17</a:t>
            </a:r>
          </a:p>
        </p:txBody>
      </p:sp>
    </p:spTree>
    <p:extLst>
      <p:ext uri="{BB962C8B-B14F-4D97-AF65-F5344CB8AC3E}">
        <p14:creationId xmlns:p14="http://schemas.microsoft.com/office/powerpoint/2010/main" val="211867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C2F0117-4A34-D68E-C366-EB6133C0F3D8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Farbigkeit, Quadrat enthält.&#10;&#10;Automatisch generierte Beschreibung">
            <a:extLst>
              <a:ext uri="{FF2B5EF4-FFF2-40B4-BE49-F238E27FC236}">
                <a16:creationId xmlns:a16="http://schemas.microsoft.com/office/drawing/2014/main" id="{BF257A9D-E4FC-DB0C-5E7F-DDFA0963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73" y="521208"/>
            <a:ext cx="7353799" cy="6194351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0366A94-FD2A-B0D5-C071-4C79551792EA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0C2D32C-9573-4E92-E489-6A282CC64E1D}"/>
              </a:ext>
            </a:extLst>
          </p:cNvPr>
          <p:cNvSpPr/>
          <p:nvPr/>
        </p:nvSpPr>
        <p:spPr>
          <a:xfrm>
            <a:off x="2571073" y="521208"/>
            <a:ext cx="7353799" cy="6194351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55A8FA-F70D-E1A3-7982-EA35940CB7EE}"/>
              </a:ext>
            </a:extLst>
          </p:cNvPr>
          <p:cNvSpPr txBox="1"/>
          <p:nvPr/>
        </p:nvSpPr>
        <p:spPr>
          <a:xfrm>
            <a:off x="6243606" y="-34815"/>
            <a:ext cx="59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Welche Themen und Inhalte sind beliebt pro Region?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CB2080-B021-D2EC-8554-6961C216B5D7}"/>
              </a:ext>
            </a:extLst>
          </p:cNvPr>
          <p:cNvCxnSpPr>
            <a:cxnSpLocks/>
          </p:cNvCxnSpPr>
          <p:nvPr/>
        </p:nvCxnSpPr>
        <p:spPr>
          <a:xfrm flipH="1">
            <a:off x="6243606" y="334517"/>
            <a:ext cx="605793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377273DD-350C-7AC7-EB7C-9041A27E35B8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18</a:t>
            </a:r>
          </a:p>
        </p:txBody>
      </p:sp>
    </p:spTree>
    <p:extLst>
      <p:ext uri="{BB962C8B-B14F-4D97-AF65-F5344CB8AC3E}">
        <p14:creationId xmlns:p14="http://schemas.microsoft.com/office/powerpoint/2010/main" val="9765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66B5BB1-4EAD-D02F-0EFB-A7350810A9F3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81DD75-2544-7D43-0343-A4C2522B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C013EF-3210-C34D-3126-891B808D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Zielsetzung</a:t>
            </a:r>
          </a:p>
          <a:p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Datenbasis</a:t>
            </a:r>
          </a:p>
          <a:p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Vorgehen für jede Unterfrage: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Fragestellung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Visualisierung der Ergebnisse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Auswertung und Interpretation</a:t>
            </a:r>
          </a:p>
          <a:p>
            <a:pPr lvl="1"/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Gesamtfazit</a:t>
            </a: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Selbständigkeitserklärung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4AB8237-B171-94A6-D473-8202D96948EA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CD8508-452B-2699-C83B-D6FC47CAD4A1}"/>
              </a:ext>
            </a:extLst>
          </p:cNvPr>
          <p:cNvSpPr txBox="1"/>
          <p:nvPr/>
        </p:nvSpPr>
        <p:spPr>
          <a:xfrm>
            <a:off x="10510886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E248E4D-2BC7-E802-5F94-E18ACAADBF30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6071942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69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A7E6052-DC4F-EF4F-F09E-79F07B2A0900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876498-E1A3-3184-9786-B0BEDBD08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1031802"/>
            <a:ext cx="10515600" cy="382588"/>
          </a:xfrm>
        </p:spPr>
        <p:txBody>
          <a:bodyPr>
            <a:no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Fazit: Welche Themen und Inhalte sind beliebt pro Region?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F0779F-23A6-128A-B8DB-1B508BE2E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Es gibt Genres die Allgemein beliebt sind (Comedy, True Crime etc.)</a:t>
            </a:r>
          </a:p>
          <a:p>
            <a:endParaRPr lang="de-DE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Beliebtheit anderer Genres variiert stark nach Land (Religion, Sport etc.)</a:t>
            </a:r>
          </a:p>
          <a:p>
            <a:endParaRPr lang="de-DE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Diversität variiert nach Land (Mangel an Daten?)</a:t>
            </a:r>
          </a:p>
          <a:p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0B85E31D-197B-88B4-4255-D4734B90F9BB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1061566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B1A3AB6-C52A-2634-5E20-1B93021FE181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EF8BB4-FBF5-8423-6896-6BBE3A5DF484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19</a:t>
            </a:r>
          </a:p>
        </p:txBody>
      </p:sp>
    </p:spTree>
    <p:extLst>
      <p:ext uri="{BB962C8B-B14F-4D97-AF65-F5344CB8AC3E}">
        <p14:creationId xmlns:p14="http://schemas.microsoft.com/office/powerpoint/2010/main" val="199069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21184D0-5A40-11D1-D5C1-C69C351FD52A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0FCD2C-56E1-207D-6A79-AD6AC2A16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1419" y="0"/>
            <a:ext cx="444916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3B1E1B2-9A0D-6E3D-5B3A-470CE96D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840614"/>
            <a:ext cx="3550920" cy="641508"/>
          </a:xfrm>
        </p:spPr>
        <p:txBody>
          <a:bodyPr>
            <a:normAutofit fontScale="90000"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KAOS-Zielmodell (</a:t>
            </a:r>
            <a:r>
              <a:rPr lang="de-DE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mitte</a:t>
            </a:r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)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CEED04-5226-C820-A094-DB564AE4F888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361607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CD3591C-9080-7548-BB1A-3F3FA2812315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ADA9F7-C78A-9070-2A8E-0D445E8D1C6D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20</a:t>
            </a:r>
          </a:p>
        </p:txBody>
      </p:sp>
    </p:spTree>
    <p:extLst>
      <p:ext uri="{BB962C8B-B14F-4D97-AF65-F5344CB8AC3E}">
        <p14:creationId xmlns:p14="http://schemas.microsoft.com/office/powerpoint/2010/main" val="1336129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B276645-8221-9DED-D272-5D3F7136BE15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Text, Screenshot, Farbigkeit, Quadrat enthält.&#10;&#10;Automatisch generierte Beschreibung">
            <a:extLst>
              <a:ext uri="{FF2B5EF4-FFF2-40B4-BE49-F238E27FC236}">
                <a16:creationId xmlns:a16="http://schemas.microsoft.com/office/drawing/2014/main" id="{65F338C6-7DEA-AD47-D4A2-8CD03E45F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62" y="424253"/>
            <a:ext cx="7159252" cy="622502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59031D3-64B7-EDD9-8080-1F26B6E8A40D}"/>
              </a:ext>
            </a:extLst>
          </p:cNvPr>
          <p:cNvSpPr/>
          <p:nvPr/>
        </p:nvSpPr>
        <p:spPr>
          <a:xfrm>
            <a:off x="2889862" y="424253"/>
            <a:ext cx="7159252" cy="6225022"/>
          </a:xfrm>
          <a:prstGeom prst="rect">
            <a:avLst/>
          </a:prstGeom>
          <a:noFill/>
          <a:ln w="38100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C2AE734-AC98-C74A-2C27-D261BB7CE875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95E387-752D-58FB-C889-37EABE4B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064" y="64836"/>
            <a:ext cx="10006584" cy="39801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Wie lange brauchen Podcasts um erfolgreich zu werden?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D625F1-C68E-419E-053C-3C6C14673F6A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21</a:t>
            </a:r>
          </a:p>
        </p:txBody>
      </p:sp>
    </p:spTree>
    <p:extLst>
      <p:ext uri="{BB962C8B-B14F-4D97-AF65-F5344CB8AC3E}">
        <p14:creationId xmlns:p14="http://schemas.microsoft.com/office/powerpoint/2010/main" val="163249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49D900-5D76-C4D8-50CA-2D28A8A45D28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B0F212E-EFF8-B2ED-0EE3-0FAEE9B9D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0" y="1100526"/>
            <a:ext cx="7189799" cy="539234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84769D-A8C3-C252-7F28-A400551FBB13}"/>
              </a:ext>
            </a:extLst>
          </p:cNvPr>
          <p:cNvSpPr/>
          <p:nvPr/>
        </p:nvSpPr>
        <p:spPr>
          <a:xfrm>
            <a:off x="2501099" y="1100525"/>
            <a:ext cx="7189799" cy="5392349"/>
          </a:xfrm>
          <a:prstGeom prst="rect">
            <a:avLst/>
          </a:prstGeom>
          <a:noFill/>
          <a:ln w="38100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4E47199-E32D-8A49-5FDD-A6CBCC2F6B5E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C5BD732-D0ED-09D2-CACC-A808714D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006" y="702507"/>
            <a:ext cx="6478310" cy="39801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Wie lange brauchen Podcasts um erfolgreich zu werden?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A7CE6F-EF7A-467D-C16D-2ED2C72D8AC7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22</a:t>
            </a:r>
          </a:p>
        </p:txBody>
      </p:sp>
    </p:spTree>
    <p:extLst>
      <p:ext uri="{BB962C8B-B14F-4D97-AF65-F5344CB8AC3E}">
        <p14:creationId xmlns:p14="http://schemas.microsoft.com/office/powerpoint/2010/main" val="2300862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7A86C34-82FC-1575-C5F8-0D42A0F517A7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Text, Screenshot, Farbigkeit, Diagramm enthält.&#10;&#10;Automatisch generierte Beschreibung">
            <a:extLst>
              <a:ext uri="{FF2B5EF4-FFF2-40B4-BE49-F238E27FC236}">
                <a16:creationId xmlns:a16="http://schemas.microsoft.com/office/drawing/2014/main" id="{87B45491-72C4-DEDC-96D4-00FAD5671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82" y="421934"/>
            <a:ext cx="7315835" cy="627210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0FD8BDB-3984-FAF7-6C01-D0888E38B2A8}"/>
              </a:ext>
            </a:extLst>
          </p:cNvPr>
          <p:cNvSpPr/>
          <p:nvPr/>
        </p:nvSpPr>
        <p:spPr>
          <a:xfrm>
            <a:off x="2438082" y="421934"/>
            <a:ext cx="7315835" cy="6272109"/>
          </a:xfrm>
          <a:prstGeom prst="rect">
            <a:avLst/>
          </a:prstGeom>
          <a:noFill/>
          <a:ln w="38100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2D90A6A-EA4B-AC14-47C6-2185F64E2148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4CA02D-8999-42F8-1448-F994D614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809" y="51541"/>
            <a:ext cx="10006584" cy="398018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Wie lange brauchen Podcasts um erfolgreich zu werden?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998D4A-D94D-BC3D-E833-C0C5F24A7B08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23</a:t>
            </a:r>
          </a:p>
        </p:txBody>
      </p:sp>
    </p:spTree>
    <p:extLst>
      <p:ext uri="{BB962C8B-B14F-4D97-AF65-F5344CB8AC3E}">
        <p14:creationId xmlns:p14="http://schemas.microsoft.com/office/powerpoint/2010/main" val="3338563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313709A-00FC-7F58-9333-D9B3ABD0FA7D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165452EE-7B3E-2749-E182-41D2F4479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29" y="787689"/>
            <a:ext cx="6965741" cy="522430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9D4BD54-03F1-464C-C4B6-704ADD017D48}"/>
              </a:ext>
            </a:extLst>
          </p:cNvPr>
          <p:cNvSpPr/>
          <p:nvPr/>
        </p:nvSpPr>
        <p:spPr>
          <a:xfrm>
            <a:off x="2613128" y="787689"/>
            <a:ext cx="6965741" cy="5224306"/>
          </a:xfrm>
          <a:prstGeom prst="rect">
            <a:avLst/>
          </a:prstGeom>
          <a:noFill/>
          <a:ln w="38100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ECD4E93-373A-2376-B095-121D54CD493C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73D5C49-9EC8-DE78-C465-3878A226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09" y="447987"/>
            <a:ext cx="7068980" cy="398018"/>
          </a:xfrm>
        </p:spPr>
        <p:txBody>
          <a:bodyPr>
            <a:no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Wie lange brauchen Podcasts um erfolgreich zu werden?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AB50AF-C718-06EB-9474-1408D6B9C870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24</a:t>
            </a:r>
          </a:p>
        </p:txBody>
      </p:sp>
    </p:spTree>
    <p:extLst>
      <p:ext uri="{BB962C8B-B14F-4D97-AF65-F5344CB8AC3E}">
        <p14:creationId xmlns:p14="http://schemas.microsoft.com/office/powerpoint/2010/main" val="2463862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8A4DFAD-3A5B-89F4-A188-E65B8DCF7895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1AAE9E-A05C-FFF2-B4C7-55A98140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526859"/>
            <a:ext cx="11359896" cy="132556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Fazit: Wie lange brauchen Podcasts um erfolgreich zu werden?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2EAB3F-BEDC-A286-91EF-10C1EF7B6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Es werden am meisten News veröffentlicht</a:t>
            </a:r>
          </a:p>
          <a:p>
            <a:endParaRPr lang="de-DE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Amerika sind die Top 200 Rankings eher fest etabliert.</a:t>
            </a:r>
          </a:p>
          <a:p>
            <a:endParaRPr lang="de-DE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 Durchschnitt haben Podcasts &gt; 500 Episoden</a:t>
            </a:r>
          </a:p>
          <a:p>
            <a:pPr marL="0" indent="0">
              <a:buNone/>
            </a:pPr>
            <a:endParaRPr lang="de-DE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 Durchschnitt sind Podcasts 8 Jahre alt</a:t>
            </a:r>
          </a:p>
          <a:p>
            <a:endParaRPr lang="de-DE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Education in Mexiko sehr alt, sonst alle eher neu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5BEF645-E481-AF08-C9EE-9E9579C26F40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11287887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45A9D71-60E9-765A-EE13-CBAADCFB2AF0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13283C-25FF-53D9-5C3A-69DF467777FB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25</a:t>
            </a:r>
          </a:p>
        </p:txBody>
      </p:sp>
    </p:spTree>
    <p:extLst>
      <p:ext uri="{BB962C8B-B14F-4D97-AF65-F5344CB8AC3E}">
        <p14:creationId xmlns:p14="http://schemas.microsoft.com/office/powerpoint/2010/main" val="1274759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D7298AE-156E-7844-03F5-3BADDBD16BB7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50C9D7-FC0F-79F9-A309-4D6E11B0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840614"/>
            <a:ext cx="3742944" cy="641508"/>
          </a:xfrm>
        </p:spPr>
        <p:txBody>
          <a:bodyPr>
            <a:normAutofit fontScale="90000"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KAOS-Zielmodell (rechts)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E6F739D-60B5-319A-9EEF-30C3B68812AA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3808095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E84BFE6-ED96-6064-7F0D-858811A86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5931" y="0"/>
            <a:ext cx="5740137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D5B1AA4-23E9-A865-107E-213E5C64E321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8D129A-9640-E985-F992-FEAA2CE91EFC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26</a:t>
            </a:r>
          </a:p>
        </p:txBody>
      </p:sp>
    </p:spTree>
    <p:extLst>
      <p:ext uri="{BB962C8B-B14F-4D97-AF65-F5344CB8AC3E}">
        <p14:creationId xmlns:p14="http://schemas.microsoft.com/office/powerpoint/2010/main" val="2364187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DC723ED-9094-01B4-FAD9-68CF47305C93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1011BE1-CA06-352A-34D5-C4138AFAB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509032"/>
            <a:ext cx="7786581" cy="5839936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CDBB850-8F74-392D-BFEE-0F29D8BDFC2C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83CA3A5-ED20-7499-196F-109A1EAABB0C}"/>
              </a:ext>
            </a:extLst>
          </p:cNvPr>
          <p:cNvSpPr/>
          <p:nvPr/>
        </p:nvSpPr>
        <p:spPr>
          <a:xfrm>
            <a:off x="118872" y="509032"/>
            <a:ext cx="7786581" cy="5839936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C1175C-F811-F29B-F784-971F6EC95DFC}"/>
              </a:ext>
            </a:extLst>
          </p:cNvPr>
          <p:cNvSpPr txBox="1"/>
          <p:nvPr/>
        </p:nvSpPr>
        <p:spPr>
          <a:xfrm>
            <a:off x="8064288" y="154066"/>
            <a:ext cx="416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Wie lang sind beliebte Podcasts?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DA81673-26F0-50B5-506E-711ABC62592A}"/>
              </a:ext>
            </a:extLst>
          </p:cNvPr>
          <p:cNvCxnSpPr>
            <a:cxnSpLocks/>
          </p:cNvCxnSpPr>
          <p:nvPr/>
        </p:nvCxnSpPr>
        <p:spPr>
          <a:xfrm flipH="1">
            <a:off x="8064288" y="523398"/>
            <a:ext cx="4245673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D1423FDE-9211-9436-D3F8-AF6497363CAA}"/>
              </a:ext>
            </a:extLst>
          </p:cNvPr>
          <p:cNvSpPr txBox="1"/>
          <p:nvPr/>
        </p:nvSpPr>
        <p:spPr>
          <a:xfrm>
            <a:off x="8245975" y="735291"/>
            <a:ext cx="37198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US-Amerikanisch geprägte Länder bevorzugen eher längere Episoden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Eher kürzere Episoden in Asien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Werte von Indien stimmen mit der Umfrage überein (kürzere Episoden)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120F9F-4C1C-B2F8-8B7A-64DA48247D17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27</a:t>
            </a:r>
          </a:p>
        </p:txBody>
      </p:sp>
    </p:spTree>
    <p:extLst>
      <p:ext uri="{BB962C8B-B14F-4D97-AF65-F5344CB8AC3E}">
        <p14:creationId xmlns:p14="http://schemas.microsoft.com/office/powerpoint/2010/main" val="1941396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67D4A85-CC23-5A6E-0DF3-97F37C5BE469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Farbigkeit, Diagramm enthält.&#10;&#10;Automatisch generierte Beschreibung">
            <a:extLst>
              <a:ext uri="{FF2B5EF4-FFF2-40B4-BE49-F238E27FC236}">
                <a16:creationId xmlns:a16="http://schemas.microsoft.com/office/drawing/2014/main" id="{C9F3280C-1E3E-72C7-D155-A1225FBEF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689530"/>
            <a:ext cx="7305252" cy="5478939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A9BFF1B-FA6F-0C09-AE9A-4876F1BD3B40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D0B9A-5BEE-1374-CA1E-027388156E77}"/>
              </a:ext>
            </a:extLst>
          </p:cNvPr>
          <p:cNvSpPr/>
          <p:nvPr/>
        </p:nvSpPr>
        <p:spPr>
          <a:xfrm>
            <a:off x="493776" y="689530"/>
            <a:ext cx="7305252" cy="5478939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5731D5-046E-9D7F-40F1-419F76B5F31F}"/>
              </a:ext>
            </a:extLst>
          </p:cNvPr>
          <p:cNvSpPr txBox="1"/>
          <p:nvPr/>
        </p:nvSpPr>
        <p:spPr>
          <a:xfrm>
            <a:off x="8173929" y="320198"/>
            <a:ext cx="416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Wie lang sind beliebte Podcasts?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730D37B-F400-1DB7-2FB4-525796FD9397}"/>
              </a:ext>
            </a:extLst>
          </p:cNvPr>
          <p:cNvCxnSpPr>
            <a:cxnSpLocks/>
          </p:cNvCxnSpPr>
          <p:nvPr/>
        </p:nvCxnSpPr>
        <p:spPr>
          <a:xfrm flipH="1">
            <a:off x="8173929" y="689530"/>
            <a:ext cx="4245673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3178A74C-094A-71E5-224D-115216A9213E}"/>
              </a:ext>
            </a:extLst>
          </p:cNvPr>
          <p:cNvSpPr txBox="1"/>
          <p:nvPr/>
        </p:nvSpPr>
        <p:spPr>
          <a:xfrm>
            <a:off x="8300839" y="787258"/>
            <a:ext cx="3719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Sehr starke Streuung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Nicht viel erkennbar (fürs erste)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3B5207-6B17-0BF5-D9DA-CC44412D215E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28</a:t>
            </a:r>
          </a:p>
        </p:txBody>
      </p:sp>
    </p:spTree>
    <p:extLst>
      <p:ext uri="{BB962C8B-B14F-4D97-AF65-F5344CB8AC3E}">
        <p14:creationId xmlns:p14="http://schemas.microsoft.com/office/powerpoint/2010/main" val="131568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31B7CBE-D4F2-6388-686A-19B457882AC8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CD732E-BF51-E9E8-627A-B997413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E6A05-929A-0F16-9D1C-168FB183E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6941"/>
            <a:ext cx="10515600" cy="88411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Strategien zur Erstellung eines erfolgreichen Podcasts auf Spotify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AF16209-2D4E-D256-B8CC-5FF19CF9A360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BF49DDF-5A4C-936D-106B-11A7B1887C89}"/>
              </a:ext>
            </a:extLst>
          </p:cNvPr>
          <p:cNvSpPr txBox="1"/>
          <p:nvPr/>
        </p:nvSpPr>
        <p:spPr>
          <a:xfrm>
            <a:off x="10510886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E38127F-33B4-FCFF-EDF2-4DCEE41CD50E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434759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834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5F02108-62B8-4B45-A5BF-3F00EB861A72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6CF991F-8362-DB6B-8353-2465C2A85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" y="662098"/>
            <a:ext cx="7378404" cy="553380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6AD8B4E-B43A-4669-B516-AB5533982467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11E529B-C740-9929-B367-D948E2C7D5E5}"/>
              </a:ext>
            </a:extLst>
          </p:cNvPr>
          <p:cNvSpPr/>
          <p:nvPr/>
        </p:nvSpPr>
        <p:spPr>
          <a:xfrm>
            <a:off x="649225" y="662098"/>
            <a:ext cx="7378404" cy="5533803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64093C-EF34-55D5-A6B2-A210D547D3F4}"/>
              </a:ext>
            </a:extLst>
          </p:cNvPr>
          <p:cNvSpPr txBox="1"/>
          <p:nvPr/>
        </p:nvSpPr>
        <p:spPr>
          <a:xfrm>
            <a:off x="8366759" y="292766"/>
            <a:ext cx="388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Wie lang sind beliebte Podcasts?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91573BC-36D8-EC73-02B5-B75F3FF91AA9}"/>
              </a:ext>
            </a:extLst>
          </p:cNvPr>
          <p:cNvCxnSpPr>
            <a:cxnSpLocks/>
          </p:cNvCxnSpPr>
          <p:nvPr/>
        </p:nvCxnSpPr>
        <p:spPr>
          <a:xfrm flipH="1">
            <a:off x="8366759" y="662098"/>
            <a:ext cx="3961919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E1FA2007-D36D-787C-5668-3BE7EC4AFCDA}"/>
              </a:ext>
            </a:extLst>
          </p:cNvPr>
          <p:cNvSpPr txBox="1"/>
          <p:nvPr/>
        </p:nvSpPr>
        <p:spPr>
          <a:xfrm>
            <a:off x="8245975" y="735291"/>
            <a:ext cx="3719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Genre-Klassifizierung durch Episodenlänge und -anzahl möglich?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10.51% Genauigkeit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Aber: 17 Genres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Doppelt so gut wie zufällige Klassifizierung (5.88%)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6C437F-C25B-DE2C-D647-D3F1D600A034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29</a:t>
            </a:r>
          </a:p>
        </p:txBody>
      </p:sp>
    </p:spTree>
    <p:extLst>
      <p:ext uri="{BB962C8B-B14F-4D97-AF65-F5344CB8AC3E}">
        <p14:creationId xmlns:p14="http://schemas.microsoft.com/office/powerpoint/2010/main" val="50674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18F6CE4-878C-7020-9486-954811286628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Rechteck, Diagramm enthält.&#10;&#10;Automatisch generierte Beschreibung">
            <a:extLst>
              <a:ext uri="{FF2B5EF4-FFF2-40B4-BE49-F238E27FC236}">
                <a16:creationId xmlns:a16="http://schemas.microsoft.com/office/drawing/2014/main" id="{1656EE98-8D26-074A-CB9F-0ED301533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97" y="562800"/>
            <a:ext cx="7906767" cy="5930075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65B31-6CF6-DEB7-2E35-D9D5DBEC475E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ED3CC7-3661-6DDC-C03E-04385E6451E1}"/>
              </a:ext>
            </a:extLst>
          </p:cNvPr>
          <p:cNvSpPr/>
          <p:nvPr/>
        </p:nvSpPr>
        <p:spPr>
          <a:xfrm>
            <a:off x="1894797" y="562800"/>
            <a:ext cx="7906767" cy="5930075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323D1B8-8DEE-DEE2-0ED3-1C41901A125F}"/>
              </a:ext>
            </a:extLst>
          </p:cNvPr>
          <p:cNvSpPr txBox="1"/>
          <p:nvPr/>
        </p:nvSpPr>
        <p:spPr>
          <a:xfrm>
            <a:off x="1812501" y="193468"/>
            <a:ext cx="90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Gibt es einen Zusammenhang zwischen 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Uploaddatum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und Anzahl der Uploads?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1284EA3-AC50-E74D-9ACA-0E2E068525EE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30</a:t>
            </a:r>
          </a:p>
        </p:txBody>
      </p:sp>
    </p:spTree>
    <p:extLst>
      <p:ext uri="{BB962C8B-B14F-4D97-AF65-F5344CB8AC3E}">
        <p14:creationId xmlns:p14="http://schemas.microsoft.com/office/powerpoint/2010/main" val="2551131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F3A3F8F-D426-BC6B-CC72-FE4C9C828413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7D3EAA4-9E59-1129-A0E5-3F6AF5A2D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603202"/>
            <a:ext cx="8010144" cy="6007608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7740CC-C935-8B35-A10F-01A3B90EB9AB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AD78B8A-032C-551F-0647-2E7C36EB6505}"/>
              </a:ext>
            </a:extLst>
          </p:cNvPr>
          <p:cNvSpPr/>
          <p:nvPr/>
        </p:nvSpPr>
        <p:spPr>
          <a:xfrm>
            <a:off x="274320" y="603202"/>
            <a:ext cx="8010144" cy="6007608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974C214-6E10-B453-795E-5F32871CD119}"/>
              </a:ext>
            </a:extLst>
          </p:cNvPr>
          <p:cNvCxnSpPr>
            <a:cxnSpLocks/>
          </p:cNvCxnSpPr>
          <p:nvPr/>
        </p:nvCxnSpPr>
        <p:spPr>
          <a:xfrm flipH="1">
            <a:off x="8531352" y="606048"/>
            <a:ext cx="3774948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FD1A76CF-CBFA-B2C6-6425-EE05CD9C43D4}"/>
              </a:ext>
            </a:extLst>
          </p:cNvPr>
          <p:cNvSpPr txBox="1"/>
          <p:nvPr/>
        </p:nvSpPr>
        <p:spPr>
          <a:xfrm>
            <a:off x="8426927" y="79982"/>
            <a:ext cx="4167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Gibt es einen Zusammenhang zwischen </a:t>
            </a:r>
            <a:r>
              <a:rPr lang="de-DE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Uploaddatum</a:t>
            </a: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und Anzahl der Uploads?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67FB9A5-EA3A-7B2A-9465-691EEC9DA57D}"/>
              </a:ext>
            </a:extLst>
          </p:cNvPr>
          <p:cNvSpPr txBox="1"/>
          <p:nvPr/>
        </p:nvSpPr>
        <p:spPr>
          <a:xfrm>
            <a:off x="8472198" y="807009"/>
            <a:ext cx="3719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Absolute Werte!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Uploadzahlen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steigen mit Gesamtanzahl der Podcasts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6B9ECA9-8FDC-D161-2C77-5FDDC4528F76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31</a:t>
            </a:r>
          </a:p>
        </p:txBody>
      </p:sp>
    </p:spTree>
    <p:extLst>
      <p:ext uri="{BB962C8B-B14F-4D97-AF65-F5344CB8AC3E}">
        <p14:creationId xmlns:p14="http://schemas.microsoft.com/office/powerpoint/2010/main" val="2169933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E6F143D-D6BF-99F0-6321-C74488021840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E4D21B3-EA31-ABC5-D419-F4C06C743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" y="603202"/>
            <a:ext cx="8009085" cy="6006814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FA9DDC0-A686-14E5-F648-54BE62DAC86A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979610-72AA-B881-B81C-9910FA8F14C5}"/>
              </a:ext>
            </a:extLst>
          </p:cNvPr>
          <p:cNvSpPr/>
          <p:nvPr/>
        </p:nvSpPr>
        <p:spPr>
          <a:xfrm>
            <a:off x="90467" y="603202"/>
            <a:ext cx="8009085" cy="6006814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CB5F6A8-9D7F-CBA7-4EF3-309C50C734C9}"/>
              </a:ext>
            </a:extLst>
          </p:cNvPr>
          <p:cNvCxnSpPr>
            <a:cxnSpLocks/>
          </p:cNvCxnSpPr>
          <p:nvPr/>
        </p:nvCxnSpPr>
        <p:spPr>
          <a:xfrm flipH="1">
            <a:off x="8531352" y="606048"/>
            <a:ext cx="3774948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43A57202-C595-89DB-7AFE-2BB6DB1F8589}"/>
              </a:ext>
            </a:extLst>
          </p:cNvPr>
          <p:cNvSpPr txBox="1"/>
          <p:nvPr/>
        </p:nvSpPr>
        <p:spPr>
          <a:xfrm>
            <a:off x="8426927" y="79982"/>
            <a:ext cx="4167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Gibt es einen Zusammenhang zwischen </a:t>
            </a:r>
            <a:r>
              <a:rPr lang="de-DE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Uploaddatum</a:t>
            </a: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und Anzahl der Uploads?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159BA1-27C8-A174-55CC-1F54E890663F}"/>
              </a:ext>
            </a:extLst>
          </p:cNvPr>
          <p:cNvSpPr txBox="1"/>
          <p:nvPr/>
        </p:nvSpPr>
        <p:spPr>
          <a:xfrm>
            <a:off x="8472197" y="807009"/>
            <a:ext cx="3719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Lineare Abhängigkeit?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Können wir einen Trend in der 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Uploadrate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bestimmen?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Gibt es Saison-komponenten?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10ADCCD-E355-C878-B621-BA12D8037FB4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32</a:t>
            </a:r>
          </a:p>
        </p:txBody>
      </p:sp>
    </p:spTree>
    <p:extLst>
      <p:ext uri="{BB962C8B-B14F-4D97-AF65-F5344CB8AC3E}">
        <p14:creationId xmlns:p14="http://schemas.microsoft.com/office/powerpoint/2010/main" val="3694211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BD76A38-7715-3D8E-EE01-8568D34BD7DD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8D18A8E9-7949-89F1-5017-3DF32F827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" y="601932"/>
            <a:ext cx="8116993" cy="6087745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6EF906B-B295-62FC-3139-6F0BFFEE636C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84948EA-7C4C-BFD3-8D0B-6FE8065900C4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33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DB5B91-5497-0C3E-6A55-8E578FB5E868}"/>
              </a:ext>
            </a:extLst>
          </p:cNvPr>
          <p:cNvSpPr/>
          <p:nvPr/>
        </p:nvSpPr>
        <p:spPr>
          <a:xfrm>
            <a:off x="85175" y="601932"/>
            <a:ext cx="8116993" cy="6087745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A5D059A-FA1A-7706-6805-A5CFF392C059}"/>
              </a:ext>
            </a:extLst>
          </p:cNvPr>
          <p:cNvCxnSpPr>
            <a:cxnSpLocks/>
          </p:cNvCxnSpPr>
          <p:nvPr/>
        </p:nvCxnSpPr>
        <p:spPr>
          <a:xfrm flipH="1">
            <a:off x="8531352" y="606048"/>
            <a:ext cx="3774948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41A1D26-CFF0-C0DF-2E9C-85B198584173}"/>
              </a:ext>
            </a:extLst>
          </p:cNvPr>
          <p:cNvSpPr txBox="1"/>
          <p:nvPr/>
        </p:nvSpPr>
        <p:spPr>
          <a:xfrm>
            <a:off x="8426927" y="79982"/>
            <a:ext cx="4167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Gibt es einen Zusammenhang zwischen </a:t>
            </a:r>
            <a:r>
              <a:rPr lang="de-DE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Uploaddatum</a:t>
            </a: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und Anzahl der Uploads?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EADC658-AEC7-A09E-4631-DAE09FAEF735}"/>
              </a:ext>
            </a:extLst>
          </p:cNvPr>
          <p:cNvSpPr txBox="1"/>
          <p:nvPr/>
        </p:nvSpPr>
        <p:spPr>
          <a:xfrm>
            <a:off x="8472198" y="807009"/>
            <a:ext cx="3719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Geringere 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Uploadrate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zu Beginn und Mitte des Jahres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„Methode der gleitenden Durchschnitte“</a:t>
            </a:r>
          </a:p>
        </p:txBody>
      </p:sp>
    </p:spTree>
    <p:extLst>
      <p:ext uri="{BB962C8B-B14F-4D97-AF65-F5344CB8AC3E}">
        <p14:creationId xmlns:p14="http://schemas.microsoft.com/office/powerpoint/2010/main" val="938236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C7B253E-2E8D-4345-CEBB-B7448754CCA1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F2351606-2238-4CE6-6575-8D8309635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92" y="526415"/>
            <a:ext cx="7955280" cy="5966460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FCD322C-B33E-351A-6493-9B79C95B3AE7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D51939A-D095-AA99-4371-4D0F53651B35}"/>
              </a:ext>
            </a:extLst>
          </p:cNvPr>
          <p:cNvSpPr/>
          <p:nvPr/>
        </p:nvSpPr>
        <p:spPr>
          <a:xfrm>
            <a:off x="1993392" y="526415"/>
            <a:ext cx="7955280" cy="5966460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C71BAE4-3832-9D80-9152-AD4BE97D3947}"/>
              </a:ext>
            </a:extLst>
          </p:cNvPr>
          <p:cNvSpPr txBox="1"/>
          <p:nvPr/>
        </p:nvSpPr>
        <p:spPr>
          <a:xfrm>
            <a:off x="1911096" y="218367"/>
            <a:ext cx="1060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Gibt es einen Zusammenhang zwischen 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Uploaddatum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und Anzahl der Uploads?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86839C9-0152-A706-D6C8-772AA6691E0B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34</a:t>
            </a:r>
          </a:p>
        </p:txBody>
      </p:sp>
    </p:spTree>
    <p:extLst>
      <p:ext uri="{BB962C8B-B14F-4D97-AF65-F5344CB8AC3E}">
        <p14:creationId xmlns:p14="http://schemas.microsoft.com/office/powerpoint/2010/main" val="3063624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92BEB3C-3396-AB25-0044-2CF84BB7FFBC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B7E2E6-E575-108F-9A84-E3F98EE243EB}"/>
              </a:ext>
            </a:extLst>
          </p:cNvPr>
          <p:cNvSpPr/>
          <p:nvPr/>
        </p:nvSpPr>
        <p:spPr>
          <a:xfrm>
            <a:off x="210312" y="192024"/>
            <a:ext cx="11786616" cy="4315968"/>
          </a:xfrm>
          <a:prstGeom prst="rect">
            <a:avLst/>
          </a:prstGeom>
          <a:solidFill>
            <a:schemeClr val="bg1"/>
          </a:solidFill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9508EA5-2F3B-EFE9-7DA7-EA1835C6F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16" y="291656"/>
            <a:ext cx="5521368" cy="4141026"/>
          </a:xfrm>
        </p:spPr>
      </p:pic>
      <p:pic>
        <p:nvPicPr>
          <p:cNvPr id="6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9118A81-3A96-D1C6-7D61-49072315A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291656"/>
            <a:ext cx="5521368" cy="414102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0750484-FC4B-D3F4-A682-1A2781E6C194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2464D2-9555-9367-3ED8-762EEF3D59CC}"/>
              </a:ext>
            </a:extLst>
          </p:cNvPr>
          <p:cNvCxnSpPr>
            <a:cxnSpLocks/>
          </p:cNvCxnSpPr>
          <p:nvPr/>
        </p:nvCxnSpPr>
        <p:spPr>
          <a:xfrm flipH="1">
            <a:off x="-104775" y="4996118"/>
            <a:ext cx="9047607" cy="1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886237EA-994F-57EA-C862-C26149309446}"/>
              </a:ext>
            </a:extLst>
          </p:cNvPr>
          <p:cNvSpPr txBox="1"/>
          <p:nvPr/>
        </p:nvSpPr>
        <p:spPr>
          <a:xfrm>
            <a:off x="0" y="4626786"/>
            <a:ext cx="94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Gibt es einen Zusammenhang zwischen 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Uploaddatum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und Anzahl der Uploads?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32DA213-00EF-1DA1-6732-ECF359BDD2C0}"/>
              </a:ext>
            </a:extLst>
          </p:cNvPr>
          <p:cNvSpPr txBox="1"/>
          <p:nvPr/>
        </p:nvSpPr>
        <p:spPr>
          <a:xfrm>
            <a:off x="189928" y="5126096"/>
            <a:ext cx="6510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Uploadrate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nimmt konstant zu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Uploadrate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nimmt 2020 stark zu (Corona?)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0E17515-1006-DCAF-0C3E-AAA4915A671C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35</a:t>
            </a:r>
          </a:p>
        </p:txBody>
      </p:sp>
    </p:spTree>
    <p:extLst>
      <p:ext uri="{BB962C8B-B14F-4D97-AF65-F5344CB8AC3E}">
        <p14:creationId xmlns:p14="http://schemas.microsoft.com/office/powerpoint/2010/main" val="1562517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6EBE369-E88F-6E33-345D-239184100D7E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82E67E-77F7-45D7-BD12-0DA4175C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Handlungsempfehlung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1C068-5A80-DDA2-47BA-FA9063A01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Strategien zur Erstellung eines erfolgreichen Podcasts auf Spotify:</a:t>
            </a:r>
          </a:p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Episodenlänge kann bestimmten Durchschnittswerten angepasst werden</a:t>
            </a:r>
          </a:p>
          <a:p>
            <a:pPr lvl="1"/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Variation nach Region und Genre</a:t>
            </a:r>
          </a:p>
          <a:p>
            <a:pPr lvl="1"/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Dennoch häufige Ausreißer, somit kein entscheidendes Kriterium (Umfrage, hohe Streuung in </a:t>
            </a:r>
            <a:r>
              <a:rPr lang="de-DE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Scatter</a:t>
            </a: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-Plot)</a:t>
            </a:r>
          </a:p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Genre-Präferenzen variieren stark nach Region</a:t>
            </a:r>
          </a:p>
          <a:p>
            <a:pPr marL="457200" lvl="1" indent="0">
              <a:buNone/>
            </a:pP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=&gt; über die eigene Zielgruppe informieren </a:t>
            </a:r>
          </a:p>
          <a:p>
            <a:pPr lvl="1"/>
            <a:r>
              <a:rPr lang="de-DE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Es gibt Genres die Allgemein beliebt sind (Comedy, True Crime etc.)</a:t>
            </a:r>
            <a:endParaRPr lang="de-DE" sz="1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1"/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Laut Umfrage sind Story-</a:t>
            </a:r>
            <a:r>
              <a:rPr lang="de-DE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Telling</a:t>
            </a: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und </a:t>
            </a:r>
            <a:r>
              <a:rPr lang="de-DE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Conversational</a:t>
            </a:r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beliebte Formate (Achtung: Übertragbarkeit auf andere Regionen?)</a:t>
            </a:r>
          </a:p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Es ist bedingt möglich über Nacht erfolgreich zu werden</a:t>
            </a:r>
          </a:p>
          <a:p>
            <a:pPr lvl="1"/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Die meisten der beliebten Podcasts sind schon lange mit dabei &gt; 8 Jahre</a:t>
            </a:r>
          </a:p>
          <a:p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Trend in der </a:t>
            </a:r>
            <a:r>
              <a:rPr lang="de-DE" sz="1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Uploadrate</a:t>
            </a:r>
            <a:r>
              <a:rPr lang="de-DE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: kürzerer Zeitraum zwischen Episoden</a:t>
            </a:r>
          </a:p>
          <a:p>
            <a:pPr lvl="1"/>
            <a:r>
              <a:rPr lang="de-DE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Sind Podcasts allgemein gefragter als früher?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C9D3BD7-0CE2-837D-3563-2AD5AB7BB08A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EE4DEE3-DBB8-917E-942F-221679388DC1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7282815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8B65F38-8CE3-F9BE-4D36-3D732D71713A}"/>
              </a:ext>
            </a:extLst>
          </p:cNvPr>
          <p:cNvSpPr txBox="1"/>
          <p:nvPr/>
        </p:nvSpPr>
        <p:spPr>
          <a:xfrm>
            <a:off x="10446878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36</a:t>
            </a:r>
          </a:p>
        </p:txBody>
      </p:sp>
    </p:spTree>
    <p:extLst>
      <p:ext uri="{BB962C8B-B14F-4D97-AF65-F5344CB8AC3E}">
        <p14:creationId xmlns:p14="http://schemas.microsoft.com/office/powerpoint/2010/main" val="1403920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3131A3DC-8F14-6C32-5E20-FBE2CF114872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44CD8A-FBC5-6054-4A83-9D0A99444657}"/>
              </a:ext>
            </a:extLst>
          </p:cNvPr>
          <p:cNvSpPr txBox="1"/>
          <p:nvPr/>
        </p:nvSpPr>
        <p:spPr>
          <a:xfrm>
            <a:off x="0" y="28288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144782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EDE2911-B3C0-3339-4757-90306C670699}"/>
              </a:ext>
            </a:extLst>
          </p:cNvPr>
          <p:cNvSpPr/>
          <p:nvPr/>
        </p:nvSpPr>
        <p:spPr>
          <a:xfrm>
            <a:off x="-104775" y="-138113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C2F226-EFA3-6E58-2CE3-6FEF6FC5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Selbständigkeitserklärung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5A574A-7F8A-60C5-4F5D-F7958DBE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168" y="1801133"/>
            <a:ext cx="903166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Hiermit versichern wir, dass wir den Projektbericht „Miniprojekt Teil 2, Dokumentation der Phasen 3-6“ selbstständig verfasst und keine anderen als die angegebenen Quellen verwendet haben.</a:t>
            </a:r>
          </a:p>
          <a:p>
            <a:pPr marL="0" indent="0" algn="just">
              <a:buNone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Alle Textstellen und andere Inhalte wie Bilder, Quellcode oder Daten, die direkt, wörtlich oder sinngemäß aus anderen Quellen entnommen sind, haben wir eindeutig mit korrekten Quellenangaben versehen.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B0D1E7E-1A04-9893-D308-03F6E564906E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8456923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2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5F304A-D52F-86EE-15FE-A90CABB44B9A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8F816C5-250E-3A42-0AE9-649A46838852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D0858AB-42D7-9786-0577-DB77C1515C44}"/>
              </a:ext>
            </a:extLst>
          </p:cNvPr>
          <p:cNvSpPr txBox="1"/>
          <p:nvPr/>
        </p:nvSpPr>
        <p:spPr>
          <a:xfrm>
            <a:off x="10510886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626C85-B519-8918-6F1D-DA80A791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840614"/>
            <a:ext cx="2709672" cy="641508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KAOS-Zielmodell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90E60472-6DEB-1138-930B-FB548E0D9684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2957703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09C9F1E9-A8B0-7F8A-2B8B-537027CE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44233"/>
            <a:ext cx="12192000" cy="53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69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D599373-33E4-65D9-61DA-4B4C27C78B7B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6EE023-2C35-F7E0-85B0-5CFB68E7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6D5E12-0BDA-459E-3233-F27800A23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Zielmodell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-Tool: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hlinkClick r:id="rId2"/>
              </a:rPr>
              <a:t>https://app.diagrams.net/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Spotify-Logo (Titel): </a:t>
            </a:r>
            <a:r>
              <a:rPr lang="de-DE" dirty="0">
                <a:latin typeface="Arial Rounded MT Bold" panose="020F0704030504030204" pitchFamily="34" charset="0"/>
                <a:hlinkClick r:id="rId3"/>
              </a:rPr>
              <a:t>https://upload.wikimedia.org/wikipedia/commons/thumb/2/26/Spotify_logo_with_text.svg/2560px-Spotify_logo_with_text.svg.png</a:t>
            </a:r>
            <a:endParaRPr lang="de-DE" dirty="0">
              <a:latin typeface="Arial Rounded MT Bold" panose="020F07040305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Datenquelle Spotify-API.</a:t>
            </a:r>
          </a:p>
          <a:p>
            <a:pPr marL="457200" lvl="1" indent="0">
              <a:buNone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• Spotify-API: </a:t>
            </a:r>
            <a:r>
              <a:rPr lang="de-DE" dirty="0">
                <a:latin typeface="Arial Rounded MT Bold" panose="020F0704030504030204" pitchFamily="34" charset="0"/>
                <a:hlinkClick r:id="rId4"/>
              </a:rPr>
              <a:t>https://developer.spotify.com/documentation/web-api</a:t>
            </a:r>
            <a:r>
              <a:rPr lang="de-DE" dirty="0">
                <a:latin typeface="Arial Rounded MT Bold" panose="020F0704030504030204" pitchFamily="34" charset="0"/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Datenquelle Charts.</a:t>
            </a:r>
          </a:p>
          <a:p>
            <a:pPr marL="457200" lvl="1" indent="0">
              <a:buNone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• Spotify-Charts: 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  <a:hlinkClick r:id="rId5"/>
              </a:rPr>
              <a:t>https://podcastcharts.byspotify.com/de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de-DE" dirty="0">
                <a:latin typeface="Arial Rounded MT Bold" panose="020F0704030504030204" pitchFamily="34" charset="0"/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Datenquelle 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Kaggle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457200" lvl="1" indent="0">
              <a:buNone/>
            </a:pP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• User-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Behaviour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: </a:t>
            </a:r>
            <a:r>
              <a:rPr lang="de-DE" dirty="0">
                <a:latin typeface="Arial Rounded MT Bold" panose="020F0704030504030204" pitchFamily="34" charset="0"/>
                <a:hlinkClick r:id="rId6"/>
              </a:rPr>
              <a:t>https://www.kaggle.com/datasets/meeraajayakumar/spotify-user-behavior-dataset</a:t>
            </a:r>
            <a:r>
              <a:rPr lang="de-DE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610FEE9-482E-62B6-1787-3A972B4EDD29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3533775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68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F1DCE42-7D2A-4CCC-9903-3C9A29404A24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D507ABA2-7684-C20B-93DC-9EB761D3C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4" y="1310458"/>
            <a:ext cx="9727692" cy="426565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B284CFF-4E88-54BD-E785-18C7F6ED8B05}"/>
              </a:ext>
            </a:extLst>
          </p:cNvPr>
          <p:cNvSpPr/>
          <p:nvPr/>
        </p:nvSpPr>
        <p:spPr>
          <a:xfrm>
            <a:off x="1232154" y="1310458"/>
            <a:ext cx="9727692" cy="4265657"/>
          </a:xfrm>
          <a:prstGeom prst="rect">
            <a:avLst/>
          </a:prstGeom>
          <a:noFill/>
          <a:ln w="38100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A2A1912-BD02-5259-5B49-8173A0EFA79A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F30FC6-9988-97EC-73C0-6F59BCEA8433}"/>
              </a:ext>
            </a:extLst>
          </p:cNvPr>
          <p:cNvSpPr txBox="1"/>
          <p:nvPr/>
        </p:nvSpPr>
        <p:spPr>
          <a:xfrm>
            <a:off x="10510886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701AAD-1492-5A8F-DA7F-AD0D80A3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14" y="282829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Titellängen Analyse schwer möglich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CEF2796-F608-D495-2C6E-3D5A9E5D82FD}"/>
              </a:ext>
            </a:extLst>
          </p:cNvPr>
          <p:cNvCxnSpPr>
            <a:cxnSpLocks/>
          </p:cNvCxnSpPr>
          <p:nvPr/>
        </p:nvCxnSpPr>
        <p:spPr>
          <a:xfrm flipH="1">
            <a:off x="-104775" y="1093133"/>
            <a:ext cx="4658487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94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3441C02-9813-BDF1-5939-592281885DB1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99756-FABE-21AC-11D1-0AF344DD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Datenbasis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30764-0EDF-9FFD-5729-51D7A9BA2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Spotify Charts(2023)</a:t>
            </a:r>
          </a:p>
          <a:p>
            <a:pPr lvl="1"/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Quelle:</a:t>
            </a:r>
            <a:r>
              <a:rPr lang="de-DE" sz="2800" dirty="0">
                <a:latin typeface="Arial Rounded MT Bold" panose="020F0704030504030204" pitchFamily="34" charset="0"/>
              </a:rPr>
              <a:t> </a:t>
            </a:r>
            <a:r>
              <a:rPr lang="de-DE" sz="2800" dirty="0">
                <a:latin typeface="Arial Rounded MT Bold" panose="020F0704030504030204" pitchFamily="34" charset="0"/>
                <a:hlinkClick r:id="rId2"/>
              </a:rPr>
              <a:t>https://podcastcharts.byspotify.com/de</a:t>
            </a:r>
            <a:r>
              <a:rPr lang="de-DE" sz="2800" dirty="0">
                <a:latin typeface="Arial Rounded MT Bold" panose="020F0704030504030204" pitchFamily="34" charset="0"/>
              </a:rPr>
              <a:t> </a:t>
            </a:r>
          </a:p>
          <a:p>
            <a:pPr lvl="1"/>
            <a:endParaRPr lang="de-DE" sz="2800" dirty="0">
              <a:latin typeface="Arial Rounded MT Bold" panose="020F07040305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Spotify API: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Quelle: 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  <a:hlinkClick r:id="rId3"/>
              </a:rPr>
              <a:t>https://developer.spotify.com/documentation/web-api</a:t>
            </a:r>
            <a:endParaRPr lang="de-DE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20730A8-9D38-F3DC-6A12-D8F6EC1F6414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1E56A8-2DAB-442B-6CE0-48EE34870A4F}"/>
              </a:ext>
            </a:extLst>
          </p:cNvPr>
          <p:cNvSpPr txBox="1"/>
          <p:nvPr/>
        </p:nvSpPr>
        <p:spPr>
          <a:xfrm>
            <a:off x="10510886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5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2993EEF-7615-3A7B-5278-31FD1FD8FF30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416471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3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396E5D4-DB27-DA04-9FAB-9B254B6C7DE7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46FF598-1AEE-EC2B-697C-7988C6467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93" y="678410"/>
            <a:ext cx="11020813" cy="4946301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474C2F1-E014-3747-AB81-B409260A7E3F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AF0C599-2887-402F-F811-70322B51E7F8}"/>
              </a:ext>
            </a:extLst>
          </p:cNvPr>
          <p:cNvSpPr txBox="1"/>
          <p:nvPr/>
        </p:nvSpPr>
        <p:spPr>
          <a:xfrm>
            <a:off x="10510886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6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DDEA86A-330D-9BC6-7454-869E5C2EEE90}"/>
              </a:ext>
            </a:extLst>
          </p:cNvPr>
          <p:cNvSpPr/>
          <p:nvPr/>
        </p:nvSpPr>
        <p:spPr>
          <a:xfrm>
            <a:off x="585593" y="678409"/>
            <a:ext cx="11020813" cy="4946301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80C789-4519-F624-5B59-F4A3D5CD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40" y="-326307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Datenbeschaffung (1)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D00FF28-3BBA-6D64-2728-1C0EC57DE541}"/>
              </a:ext>
            </a:extLst>
          </p:cNvPr>
          <p:cNvCxnSpPr>
            <a:cxnSpLocks/>
          </p:cNvCxnSpPr>
          <p:nvPr/>
        </p:nvCxnSpPr>
        <p:spPr>
          <a:xfrm flipH="1">
            <a:off x="-114301" y="493141"/>
            <a:ext cx="290322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8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A033DF1-078A-711C-AC0C-4508DEFB3D42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Inhaltsplatzhalter 4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43E95C47-BB8D-26E1-7970-4FF4BC12A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3968"/>
            <a:ext cx="10515600" cy="2698539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32C47BB-C538-DFED-D5A8-3B62BD42AE7E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064C170-897B-0F96-431F-F899F63AE781}"/>
              </a:ext>
            </a:extLst>
          </p:cNvPr>
          <p:cNvSpPr txBox="1"/>
          <p:nvPr/>
        </p:nvSpPr>
        <p:spPr>
          <a:xfrm>
            <a:off x="10510886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7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9D33431-13EB-4062-A1A0-554A64C91E7A}"/>
              </a:ext>
            </a:extLst>
          </p:cNvPr>
          <p:cNvSpPr/>
          <p:nvPr/>
        </p:nvSpPr>
        <p:spPr>
          <a:xfrm>
            <a:off x="838200" y="2203968"/>
            <a:ext cx="10515600" cy="2698539"/>
          </a:xfrm>
          <a:prstGeom prst="rect">
            <a:avLst/>
          </a:pr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2781DA-EF04-D86E-9B46-94C4657C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40" y="30309"/>
            <a:ext cx="10515600" cy="1325563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Datenbeschaffung (2)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9F094125-40A5-2680-E269-BB335E20DB0C}"/>
              </a:ext>
            </a:extLst>
          </p:cNvPr>
          <p:cNvCxnSpPr>
            <a:cxnSpLocks/>
          </p:cNvCxnSpPr>
          <p:nvPr/>
        </p:nvCxnSpPr>
        <p:spPr>
          <a:xfrm flipH="1">
            <a:off x="-114301" y="840613"/>
            <a:ext cx="2903221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42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3441C02-9813-BDF1-5939-592281885DB1}"/>
              </a:ext>
            </a:extLst>
          </p:cNvPr>
          <p:cNvSpPr/>
          <p:nvPr/>
        </p:nvSpPr>
        <p:spPr>
          <a:xfrm>
            <a:off x="-104775" y="-123825"/>
            <a:ext cx="12411075" cy="71342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99756-FABE-21AC-11D1-0AF344DD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Datenbasis(2)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30764-0EDF-9FFD-5729-51D7A9BA2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Spotify User 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Behavior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Dataset (2023)</a:t>
            </a:r>
          </a:p>
          <a:p>
            <a:pPr lvl="1"/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Quelle:</a:t>
            </a:r>
            <a:r>
              <a:rPr lang="de-DE" sz="2800" dirty="0">
                <a:latin typeface="Arial Rounded MT Bold" panose="020F0704030504030204" pitchFamily="34" charset="0"/>
              </a:rPr>
              <a:t> </a:t>
            </a:r>
            <a:r>
              <a:rPr lang="de-DE" sz="2800" dirty="0">
                <a:latin typeface="Arial Rounded MT Bold" panose="020F0704030504030204" pitchFamily="34" charset="0"/>
                <a:hlinkClick r:id="rId2"/>
              </a:rPr>
              <a:t>https://www.kaggle.com/datasets/meeraajayakumar/spotify-user-behavior-dataset</a:t>
            </a:r>
            <a:endParaRPr lang="de-DE" sz="2800" dirty="0">
              <a:latin typeface="Arial Rounded MT Bold" panose="020F07040305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Enthält: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Alter, Geschlecht, </a:t>
            </a:r>
            <a:r>
              <a:rPr lang="de-DE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lieblings</a:t>
            </a:r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 Genre, Nutzer-Präferenzen etc.</a:t>
            </a:r>
          </a:p>
          <a:p>
            <a:pPr lvl="1"/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Eingeschränkt repräsentativ: Studierende aus Indien (</a:t>
            </a:r>
            <a:r>
              <a:rPr lang="de-DE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bias</a:t>
            </a:r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)</a:t>
            </a:r>
          </a:p>
          <a:p>
            <a:endParaRPr lang="de-DE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Bereinigt von:</a:t>
            </a:r>
          </a:p>
          <a:p>
            <a:pPr lvl="1"/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Unnötigen Leerzeichen</a:t>
            </a:r>
          </a:p>
          <a:p>
            <a:pPr lvl="1"/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Unnötigen Kommas</a:t>
            </a:r>
          </a:p>
          <a:p>
            <a:pPr lvl="1"/>
            <a:r>
              <a:rPr lang="de-DE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Nicht benötigte Spalten</a:t>
            </a:r>
          </a:p>
          <a:p>
            <a:endParaRPr lang="de-DE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1"/>
            <a:endParaRPr lang="de-DE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20730A8-9D38-F3DC-6A12-D8F6EC1F6414}"/>
              </a:ext>
            </a:extLst>
          </p:cNvPr>
          <p:cNvSpPr/>
          <p:nvPr/>
        </p:nvSpPr>
        <p:spPr>
          <a:xfrm>
            <a:off x="10366196" y="5712643"/>
            <a:ext cx="2011197" cy="780232"/>
          </a:xfrm>
          <a:prstGeom prst="rect">
            <a:avLst/>
          </a:prstGeom>
          <a:solidFill>
            <a:srgbClr val="1ED7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ED76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1E56A8-2DAB-442B-6CE0-48EE34870A4F}"/>
              </a:ext>
            </a:extLst>
          </p:cNvPr>
          <p:cNvSpPr txBox="1"/>
          <p:nvPr/>
        </p:nvSpPr>
        <p:spPr>
          <a:xfrm>
            <a:off x="10510886" y="5810371"/>
            <a:ext cx="186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Seite 8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2993EEF-7615-3A7B-5278-31FD1FD8FF30}"/>
              </a:ext>
            </a:extLst>
          </p:cNvPr>
          <p:cNvCxnSpPr>
            <a:cxnSpLocks/>
          </p:cNvCxnSpPr>
          <p:nvPr/>
        </p:nvCxnSpPr>
        <p:spPr>
          <a:xfrm flipH="1">
            <a:off x="-104775" y="1385741"/>
            <a:ext cx="4914519" cy="0"/>
          </a:xfrm>
          <a:prstGeom prst="line">
            <a:avLst/>
          </a:prstGeom>
          <a:ln w="38100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6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Office PowerPoint</Application>
  <PresentationFormat>Breitbild</PresentationFormat>
  <Paragraphs>196</Paragraphs>
  <Slides>40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Arial Rounded MT Bold</vt:lpstr>
      <vt:lpstr>Calibri</vt:lpstr>
      <vt:lpstr>Calibri Light</vt:lpstr>
      <vt:lpstr>Office</vt:lpstr>
      <vt:lpstr>PowerPoint-Präsentation</vt:lpstr>
      <vt:lpstr>Inhaltsverzeichnis</vt:lpstr>
      <vt:lpstr>Zielsetzung</vt:lpstr>
      <vt:lpstr>KAOS-Zielmodell</vt:lpstr>
      <vt:lpstr>Titellängen Analyse schwer möglich</vt:lpstr>
      <vt:lpstr>Datenbasis</vt:lpstr>
      <vt:lpstr>Datenbeschaffung (1)</vt:lpstr>
      <vt:lpstr>Datenbeschaffung (2)</vt:lpstr>
      <vt:lpstr>Datenbasis(2)</vt:lpstr>
      <vt:lpstr>KAOS-Zielmodell (links)</vt:lpstr>
      <vt:lpstr>Welche Themen und Inhalte sind beliebt?</vt:lpstr>
      <vt:lpstr>Welche Themen und Inhalte sind beliebt?</vt:lpstr>
      <vt:lpstr>Welche Themen und Inhalte sind beliebt?</vt:lpstr>
      <vt:lpstr>Welche Themen und Inhalte sind beliebt?</vt:lpstr>
      <vt:lpstr>Welche Themen und Inhalte sind beliebt?</vt:lpstr>
      <vt:lpstr>Fazit: Welche Themen und Inhalte sind beliebt?</vt:lpstr>
      <vt:lpstr>PowerPoint-Präsentation</vt:lpstr>
      <vt:lpstr>PowerPoint-Präsentation</vt:lpstr>
      <vt:lpstr>PowerPoint-Präsentation</vt:lpstr>
      <vt:lpstr>Fazit: Welche Themen und Inhalte sind beliebt pro Region?</vt:lpstr>
      <vt:lpstr>KAOS-Zielmodell (mitte)</vt:lpstr>
      <vt:lpstr>Wie lange brauchen Podcasts um erfolgreich zu werden?</vt:lpstr>
      <vt:lpstr>Wie lange brauchen Podcasts um erfolgreich zu werden?</vt:lpstr>
      <vt:lpstr>Wie lange brauchen Podcasts um erfolgreich zu werden?</vt:lpstr>
      <vt:lpstr>Wie lange brauchen Podcasts um erfolgreich zu werden?</vt:lpstr>
      <vt:lpstr>Fazit: Wie lange brauchen Podcasts um erfolgreich zu werden? </vt:lpstr>
      <vt:lpstr>KAOS-Zielmodell (rechts)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Handlungsempfehlung</vt:lpstr>
      <vt:lpstr>PowerPoint-Präsentation</vt:lpstr>
      <vt:lpstr>Selbständigkeitserklärung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Manuele Waldheim</dc:creator>
  <cp:lastModifiedBy>Manuele Waldheim</cp:lastModifiedBy>
  <cp:revision>21</cp:revision>
  <dcterms:created xsi:type="dcterms:W3CDTF">2023-09-07T14:01:57Z</dcterms:created>
  <dcterms:modified xsi:type="dcterms:W3CDTF">2023-09-13T11:10:12Z</dcterms:modified>
</cp:coreProperties>
</file>